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1" r:id="rId6"/>
    <p:sldId id="258" r:id="rId7"/>
    <p:sldId id="263" r:id="rId8"/>
    <p:sldId id="267" r:id="rId9"/>
    <p:sldId id="269" r:id="rId10"/>
    <p:sldId id="268" r:id="rId11"/>
    <p:sldId id="271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201"/>
  </p:normalViewPr>
  <p:slideViewPr>
    <p:cSldViewPr snapToGrid="0" snapToObjects="1">
      <p:cViewPr>
        <p:scale>
          <a:sx n="97" d="100"/>
          <a:sy n="97" d="100"/>
        </p:scale>
        <p:origin x="1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4CB39-C1B4-A040-BB65-261369BB58AD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11660D-333C-4142-97F8-AD04B4C465F8}">
      <dgm:prSet phldrT="[文字]"/>
      <dgm:spPr/>
      <dgm:t>
        <a:bodyPr/>
        <a:lstStyle/>
        <a:p>
          <a:r>
            <a:rPr lang="zh-TW" altLang="en-US" dirty="0" smtClean="0"/>
            <a:t>音樂句子的重音</a:t>
          </a:r>
          <a:endParaRPr lang="zh-TW" altLang="en-US" dirty="0"/>
        </a:p>
      </dgm:t>
    </dgm:pt>
    <dgm:pt modelId="{4761A744-C684-6F41-92EA-7977CAB2EAD3}" type="parTrans" cxnId="{94B02EA0-90AB-D14A-B3CD-27746CAF8FD1}">
      <dgm:prSet/>
      <dgm:spPr/>
      <dgm:t>
        <a:bodyPr/>
        <a:lstStyle/>
        <a:p>
          <a:endParaRPr lang="zh-TW" altLang="en-US"/>
        </a:p>
      </dgm:t>
    </dgm:pt>
    <dgm:pt modelId="{D0BE7DD5-A517-E14B-96F6-70F77266564C}" type="sibTrans" cxnId="{94B02EA0-90AB-D14A-B3CD-27746CAF8FD1}">
      <dgm:prSet/>
      <dgm:spPr/>
      <dgm:t>
        <a:bodyPr/>
        <a:lstStyle/>
        <a:p>
          <a:endParaRPr lang="zh-TW" altLang="en-US"/>
        </a:p>
      </dgm:t>
    </dgm:pt>
    <dgm:pt modelId="{43A66A9A-FCFF-234B-B43F-07D997E77050}">
      <dgm:prSet phldrT="[文字]"/>
      <dgm:spPr/>
      <dgm:t>
        <a:bodyPr/>
        <a:lstStyle/>
        <a:p>
          <a:r>
            <a:rPr lang="zh-TW" altLang="en-US" dirty="0" smtClean="0"/>
            <a:t>以</a:t>
          </a:r>
          <a:r>
            <a:rPr lang="en-US" altLang="zh-TW" dirty="0" smtClean="0"/>
            <a:t>2</a:t>
          </a:r>
          <a:r>
            <a:rPr lang="zh-TW" altLang="en-US" dirty="0" smtClean="0"/>
            <a:t>個或</a:t>
          </a:r>
          <a:r>
            <a:rPr lang="en-US" altLang="zh-TW" dirty="0" smtClean="0"/>
            <a:t>4</a:t>
          </a:r>
          <a:r>
            <a:rPr lang="zh-TW" altLang="en-US" dirty="0" smtClean="0"/>
            <a:t>個八</a:t>
          </a:r>
          <a:r>
            <a:rPr lang="zh-TW" altLang="en-US" b="0" u="none" dirty="0" smtClean="0"/>
            <a:t>拍</a:t>
          </a:r>
          <a:r>
            <a:rPr lang="zh-TW" altLang="en-US" dirty="0" smtClean="0"/>
            <a:t>作為編排動作基礎</a:t>
          </a:r>
          <a:endParaRPr lang="zh-TW" altLang="en-US" dirty="0"/>
        </a:p>
      </dgm:t>
    </dgm:pt>
    <dgm:pt modelId="{2A131CD0-F683-3C4C-9CD7-159B41410139}" type="parTrans" cxnId="{7343CDB9-78A3-9449-8CD2-3888B3484391}">
      <dgm:prSet/>
      <dgm:spPr/>
      <dgm:t>
        <a:bodyPr/>
        <a:lstStyle/>
        <a:p>
          <a:endParaRPr lang="zh-TW" altLang="en-US"/>
        </a:p>
      </dgm:t>
    </dgm:pt>
    <dgm:pt modelId="{4824CD97-D694-3749-8CFE-14132D24E434}" type="sibTrans" cxnId="{7343CDB9-78A3-9449-8CD2-3888B3484391}">
      <dgm:prSet/>
      <dgm:spPr/>
      <dgm:t>
        <a:bodyPr/>
        <a:lstStyle/>
        <a:p>
          <a:endParaRPr lang="zh-TW" altLang="en-US"/>
        </a:p>
      </dgm:t>
    </dgm:pt>
    <dgm:pt modelId="{B4145C45-B5B1-DB42-B0C2-A0F084F83C27}">
      <dgm:prSet phldrT="[文字]"/>
      <dgm:spPr/>
      <dgm:t>
        <a:bodyPr/>
        <a:lstStyle/>
        <a:p>
          <a:r>
            <a:rPr lang="zh-TW" altLang="en-US" dirty="0" smtClean="0"/>
            <a:t>音樂之快慢</a:t>
          </a:r>
          <a:endParaRPr lang="zh-TW" altLang="en-US" dirty="0"/>
        </a:p>
      </dgm:t>
    </dgm:pt>
    <dgm:pt modelId="{C4BE12D1-2AF6-A649-B5AC-2B7FE840E859}" type="parTrans" cxnId="{A02E5D81-DF44-FE4C-8ADC-CD5EFED84019}">
      <dgm:prSet/>
      <dgm:spPr/>
      <dgm:t>
        <a:bodyPr/>
        <a:lstStyle/>
        <a:p>
          <a:endParaRPr lang="zh-TW" altLang="en-US"/>
        </a:p>
      </dgm:t>
    </dgm:pt>
    <dgm:pt modelId="{F8E540D4-9B47-0F42-9EA1-55E426DF8E9A}" type="sibTrans" cxnId="{A02E5D81-DF44-FE4C-8ADC-CD5EFED84019}">
      <dgm:prSet/>
      <dgm:spPr/>
      <dgm:t>
        <a:bodyPr/>
        <a:lstStyle/>
        <a:p>
          <a:endParaRPr lang="zh-TW" altLang="en-US"/>
        </a:p>
      </dgm:t>
    </dgm:pt>
    <dgm:pt modelId="{E01B7D58-1A22-AA4E-93EF-4A015894156E}">
      <dgm:prSet phldrT="[文字]"/>
      <dgm:spPr/>
      <dgm:t>
        <a:bodyPr/>
        <a:lstStyle/>
        <a:p>
          <a:r>
            <a:rPr lang="zh-TW" altLang="en-US" dirty="0" smtClean="0"/>
            <a:t>依據參與學員的健康及體能程度來選擇</a:t>
          </a:r>
          <a:endParaRPr lang="zh-TW" altLang="en-US" dirty="0"/>
        </a:p>
      </dgm:t>
    </dgm:pt>
    <dgm:pt modelId="{F7E37512-3F38-4649-85D6-547E4DF21BE7}" type="parTrans" cxnId="{FCCC58BF-B982-7B46-80D4-431A3D5F65A5}">
      <dgm:prSet/>
      <dgm:spPr/>
      <dgm:t>
        <a:bodyPr/>
        <a:lstStyle/>
        <a:p>
          <a:endParaRPr lang="zh-TW" altLang="en-US"/>
        </a:p>
      </dgm:t>
    </dgm:pt>
    <dgm:pt modelId="{85C4CD60-5D3F-E64A-BA2B-FB1F10AD7D04}" type="sibTrans" cxnId="{FCCC58BF-B982-7B46-80D4-431A3D5F65A5}">
      <dgm:prSet/>
      <dgm:spPr/>
      <dgm:t>
        <a:bodyPr/>
        <a:lstStyle/>
        <a:p>
          <a:endParaRPr lang="zh-TW" altLang="en-US"/>
        </a:p>
      </dgm:t>
    </dgm:pt>
    <dgm:pt modelId="{E8997A0B-6F86-7546-858C-50D20790A727}">
      <dgm:prSet/>
      <dgm:spPr/>
      <dgm:t>
        <a:bodyPr/>
        <a:lstStyle/>
        <a:p>
          <a:r>
            <a:rPr lang="zh-TW" altLang="en-US" dirty="0" smtClean="0"/>
            <a:t>選擇各類型的音樂</a:t>
          </a:r>
          <a:endParaRPr lang="zh-TW" altLang="en-US" dirty="0"/>
        </a:p>
      </dgm:t>
    </dgm:pt>
    <dgm:pt modelId="{3E525812-2791-3041-815D-19FB7D0482F1}" type="parTrans" cxnId="{59DD9D2A-C103-6246-B2B1-6FAF0A64AD9D}">
      <dgm:prSet/>
      <dgm:spPr/>
      <dgm:t>
        <a:bodyPr/>
        <a:lstStyle/>
        <a:p>
          <a:endParaRPr lang="zh-TW" altLang="en-US"/>
        </a:p>
      </dgm:t>
    </dgm:pt>
    <dgm:pt modelId="{72EFF545-C628-BF47-8AB5-03903C1B85B2}" type="sibTrans" cxnId="{59DD9D2A-C103-6246-B2B1-6FAF0A64AD9D}">
      <dgm:prSet/>
      <dgm:spPr/>
      <dgm:t>
        <a:bodyPr/>
        <a:lstStyle/>
        <a:p>
          <a:endParaRPr lang="zh-TW" altLang="en-US"/>
        </a:p>
      </dgm:t>
    </dgm:pt>
    <dgm:pt modelId="{A3F74C67-495C-5945-A0C8-AE91AB596A69}">
      <dgm:prSet/>
      <dgm:spPr/>
      <dgm:t>
        <a:bodyPr/>
        <a:lstStyle/>
        <a:p>
          <a:r>
            <a:rPr lang="zh-TW" altLang="en-US" dirty="0" smtClean="0"/>
            <a:t>依據學員的喜好、熟悉來挑選音樂</a:t>
          </a:r>
          <a:endParaRPr lang="zh-TW" altLang="en-US" dirty="0"/>
        </a:p>
      </dgm:t>
    </dgm:pt>
    <dgm:pt modelId="{DA1AF053-1E8D-2C40-9625-927AD920A2E7}" type="parTrans" cxnId="{2C23D036-4D4D-DE4B-A874-E3793A2ECC8D}">
      <dgm:prSet/>
      <dgm:spPr/>
      <dgm:t>
        <a:bodyPr/>
        <a:lstStyle/>
        <a:p>
          <a:endParaRPr lang="zh-TW" altLang="en-US"/>
        </a:p>
      </dgm:t>
    </dgm:pt>
    <dgm:pt modelId="{FB489FFA-74AE-9F4A-B585-B890FD38C84A}" type="sibTrans" cxnId="{2C23D036-4D4D-DE4B-A874-E3793A2ECC8D}">
      <dgm:prSet/>
      <dgm:spPr/>
      <dgm:t>
        <a:bodyPr/>
        <a:lstStyle/>
        <a:p>
          <a:endParaRPr lang="zh-TW" altLang="en-US"/>
        </a:p>
      </dgm:t>
    </dgm:pt>
    <dgm:pt modelId="{58A19E49-3644-4149-A370-73E75EEF1BBA}">
      <dgm:prSet phldrT="[文字]"/>
      <dgm:spPr/>
      <dgm:t>
        <a:bodyPr/>
        <a:lstStyle/>
        <a:p>
          <a:r>
            <a:rPr lang="zh-TW" altLang="en-US" dirty="0" smtClean="0"/>
            <a:t>每分鐘的拍數</a:t>
          </a:r>
          <a:r>
            <a:rPr lang="en-US" altLang="zh-TW" dirty="0" smtClean="0"/>
            <a:t>(beat</a:t>
          </a:r>
          <a:r>
            <a:rPr lang="zh-TW" altLang="en-US" dirty="0" smtClean="0"/>
            <a:t> </a:t>
          </a:r>
          <a:r>
            <a:rPr lang="en-US" altLang="zh-TW" dirty="0" smtClean="0"/>
            <a:t>per</a:t>
          </a:r>
          <a:r>
            <a:rPr lang="zh-TW" altLang="en-US" dirty="0" smtClean="0"/>
            <a:t> </a:t>
          </a:r>
          <a:r>
            <a:rPr lang="en-US" altLang="zh-TW" dirty="0" smtClean="0"/>
            <a:t>minute;</a:t>
          </a:r>
          <a:r>
            <a:rPr lang="zh-TW" altLang="en-US" baseline="0" dirty="0" smtClean="0"/>
            <a:t> </a:t>
          </a:r>
          <a:r>
            <a:rPr lang="en-US" altLang="zh-TW" baseline="0" dirty="0" smtClean="0"/>
            <a:t>bpm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487D6718-ECA0-C244-99AC-02C605289275}" type="parTrans" cxnId="{36B7F938-2256-524B-85B8-DFA26BFF9F66}">
      <dgm:prSet/>
      <dgm:spPr/>
      <dgm:t>
        <a:bodyPr/>
        <a:lstStyle/>
        <a:p>
          <a:endParaRPr lang="zh-TW" altLang="en-US"/>
        </a:p>
      </dgm:t>
    </dgm:pt>
    <dgm:pt modelId="{A8ADFC7F-FF51-7146-9B3D-80042A63C38F}" type="sibTrans" cxnId="{36B7F938-2256-524B-85B8-DFA26BFF9F66}">
      <dgm:prSet/>
      <dgm:spPr/>
      <dgm:t>
        <a:bodyPr/>
        <a:lstStyle/>
        <a:p>
          <a:endParaRPr lang="zh-TW" altLang="en-US"/>
        </a:p>
      </dgm:t>
    </dgm:pt>
    <dgm:pt modelId="{03076BBE-BDC7-C444-9EA8-1D16DCD77B58}">
      <dgm:prSet/>
      <dgm:spPr/>
      <dgm:t>
        <a:bodyPr/>
        <a:lstStyle/>
        <a:p>
          <a:r>
            <a:rPr lang="zh-TW" altLang="en-US" dirty="0" smtClean="0"/>
            <a:t>節奏感明顯</a:t>
          </a:r>
          <a:endParaRPr lang="zh-TW" altLang="en-US" dirty="0"/>
        </a:p>
      </dgm:t>
    </dgm:pt>
    <dgm:pt modelId="{D762B101-A301-F54F-857B-D76BC98E4990}" type="parTrans" cxnId="{5EFDC318-5FE7-E741-A6E1-45A5694B092E}">
      <dgm:prSet/>
      <dgm:spPr/>
      <dgm:t>
        <a:bodyPr/>
        <a:lstStyle/>
        <a:p>
          <a:endParaRPr lang="zh-TW" altLang="en-US"/>
        </a:p>
      </dgm:t>
    </dgm:pt>
    <dgm:pt modelId="{CD293663-7DD0-FF4D-920F-EE214561BFA7}" type="sibTrans" cxnId="{5EFDC318-5FE7-E741-A6E1-45A5694B092E}">
      <dgm:prSet/>
      <dgm:spPr/>
      <dgm:t>
        <a:bodyPr/>
        <a:lstStyle/>
        <a:p>
          <a:endParaRPr lang="zh-TW" altLang="en-US"/>
        </a:p>
      </dgm:t>
    </dgm:pt>
    <dgm:pt modelId="{95A87725-35C5-CF42-9FB7-179EE619C731}" type="pres">
      <dgm:prSet presAssocID="{3CE4CB39-C1B4-A040-BB65-261369BB58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C75F33-0681-0B46-9B15-C42F835124B9}" type="pres">
      <dgm:prSet presAssocID="{D011660D-333C-4142-97F8-AD04B4C465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9FAB0C-C4CB-C44E-8611-1E8D769E78A3}" type="pres">
      <dgm:prSet presAssocID="{D011660D-333C-4142-97F8-AD04B4C465F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AA679E-54BA-1542-8149-D8E4857309FA}" type="pres">
      <dgm:prSet presAssocID="{B4145C45-B5B1-DB42-B0C2-A0F084F83C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E50F89-34F5-874B-A208-33765F99B123}" type="pres">
      <dgm:prSet presAssocID="{B4145C45-B5B1-DB42-B0C2-A0F084F83C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C6E584-DC41-E543-8FAD-D663B1915284}" type="pres">
      <dgm:prSet presAssocID="{E8997A0B-6F86-7546-858C-50D20790A7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54F771-4FBC-704E-8E2A-34D2CE5EC388}" type="pres">
      <dgm:prSet presAssocID="{E8997A0B-6F86-7546-858C-50D20790A72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EBDDA6-2D1C-DF46-9C08-34E60B7F9A76}" type="presOf" srcId="{E8997A0B-6F86-7546-858C-50D20790A727}" destId="{86C6E584-DC41-E543-8FAD-D663B1915284}" srcOrd="0" destOrd="0" presId="urn:microsoft.com/office/officeart/2005/8/layout/vList2"/>
    <dgm:cxn modelId="{61CD766F-6089-F045-BACF-72451F25EED8}" type="presOf" srcId="{A3F74C67-495C-5945-A0C8-AE91AB596A69}" destId="{C154F771-4FBC-704E-8E2A-34D2CE5EC388}" srcOrd="0" destOrd="0" presId="urn:microsoft.com/office/officeart/2005/8/layout/vList2"/>
    <dgm:cxn modelId="{F84F3009-7848-9C41-B46B-0D4BEBCCEFF6}" type="presOf" srcId="{43A66A9A-FCFF-234B-B43F-07D997E77050}" destId="{BC9FAB0C-C4CB-C44E-8611-1E8D769E78A3}" srcOrd="0" destOrd="0" presId="urn:microsoft.com/office/officeart/2005/8/layout/vList2"/>
    <dgm:cxn modelId="{A02E5D81-DF44-FE4C-8ADC-CD5EFED84019}" srcId="{3CE4CB39-C1B4-A040-BB65-261369BB58AD}" destId="{B4145C45-B5B1-DB42-B0C2-A0F084F83C27}" srcOrd="1" destOrd="0" parTransId="{C4BE12D1-2AF6-A649-B5AC-2B7FE840E859}" sibTransId="{F8E540D4-9B47-0F42-9EA1-55E426DF8E9A}"/>
    <dgm:cxn modelId="{A5BEB573-E851-E941-9FD0-E5DD04B6AA8C}" type="presOf" srcId="{B4145C45-B5B1-DB42-B0C2-A0F084F83C27}" destId="{D1AA679E-54BA-1542-8149-D8E4857309FA}" srcOrd="0" destOrd="0" presId="urn:microsoft.com/office/officeart/2005/8/layout/vList2"/>
    <dgm:cxn modelId="{CD4B242F-F4D0-CF47-8F6A-54145885611F}" type="presOf" srcId="{D011660D-333C-4142-97F8-AD04B4C465F8}" destId="{8DC75F33-0681-0B46-9B15-C42F835124B9}" srcOrd="0" destOrd="0" presId="urn:microsoft.com/office/officeart/2005/8/layout/vList2"/>
    <dgm:cxn modelId="{3428AB5E-383B-954F-A562-950DF2A948C6}" type="presOf" srcId="{3CE4CB39-C1B4-A040-BB65-261369BB58AD}" destId="{95A87725-35C5-CF42-9FB7-179EE619C731}" srcOrd="0" destOrd="0" presId="urn:microsoft.com/office/officeart/2005/8/layout/vList2"/>
    <dgm:cxn modelId="{66765D1D-5916-804A-A470-FF026442EFF6}" type="presOf" srcId="{E01B7D58-1A22-AA4E-93EF-4A015894156E}" destId="{EAE50F89-34F5-874B-A208-33765F99B123}" srcOrd="0" destOrd="0" presId="urn:microsoft.com/office/officeart/2005/8/layout/vList2"/>
    <dgm:cxn modelId="{566D37A2-22DB-7E4B-9399-DA60A9CE531D}" type="presOf" srcId="{03076BBE-BDC7-C444-9EA8-1D16DCD77B58}" destId="{C154F771-4FBC-704E-8E2A-34D2CE5EC388}" srcOrd="0" destOrd="1" presId="urn:microsoft.com/office/officeart/2005/8/layout/vList2"/>
    <dgm:cxn modelId="{94B02EA0-90AB-D14A-B3CD-27746CAF8FD1}" srcId="{3CE4CB39-C1B4-A040-BB65-261369BB58AD}" destId="{D011660D-333C-4142-97F8-AD04B4C465F8}" srcOrd="0" destOrd="0" parTransId="{4761A744-C684-6F41-92EA-7977CAB2EAD3}" sibTransId="{D0BE7DD5-A517-E14B-96F6-70F77266564C}"/>
    <dgm:cxn modelId="{FCCC58BF-B982-7B46-80D4-431A3D5F65A5}" srcId="{B4145C45-B5B1-DB42-B0C2-A0F084F83C27}" destId="{E01B7D58-1A22-AA4E-93EF-4A015894156E}" srcOrd="0" destOrd="0" parTransId="{F7E37512-3F38-4649-85D6-547E4DF21BE7}" sibTransId="{85C4CD60-5D3F-E64A-BA2B-FB1F10AD7D04}"/>
    <dgm:cxn modelId="{5EFDC318-5FE7-E741-A6E1-45A5694B092E}" srcId="{E8997A0B-6F86-7546-858C-50D20790A727}" destId="{03076BBE-BDC7-C444-9EA8-1D16DCD77B58}" srcOrd="1" destOrd="0" parTransId="{D762B101-A301-F54F-857B-D76BC98E4990}" sibTransId="{CD293663-7DD0-FF4D-920F-EE214561BFA7}"/>
    <dgm:cxn modelId="{7343CDB9-78A3-9449-8CD2-3888B3484391}" srcId="{D011660D-333C-4142-97F8-AD04B4C465F8}" destId="{43A66A9A-FCFF-234B-B43F-07D997E77050}" srcOrd="0" destOrd="0" parTransId="{2A131CD0-F683-3C4C-9CD7-159B41410139}" sibTransId="{4824CD97-D694-3749-8CFE-14132D24E434}"/>
    <dgm:cxn modelId="{2C23D036-4D4D-DE4B-A874-E3793A2ECC8D}" srcId="{E8997A0B-6F86-7546-858C-50D20790A727}" destId="{A3F74C67-495C-5945-A0C8-AE91AB596A69}" srcOrd="0" destOrd="0" parTransId="{DA1AF053-1E8D-2C40-9625-927AD920A2E7}" sibTransId="{FB489FFA-74AE-9F4A-B585-B890FD38C84A}"/>
    <dgm:cxn modelId="{59DD9D2A-C103-6246-B2B1-6FAF0A64AD9D}" srcId="{3CE4CB39-C1B4-A040-BB65-261369BB58AD}" destId="{E8997A0B-6F86-7546-858C-50D20790A727}" srcOrd="2" destOrd="0" parTransId="{3E525812-2791-3041-815D-19FB7D0482F1}" sibTransId="{72EFF545-C628-BF47-8AB5-03903C1B85B2}"/>
    <dgm:cxn modelId="{36B7F938-2256-524B-85B8-DFA26BFF9F66}" srcId="{B4145C45-B5B1-DB42-B0C2-A0F084F83C27}" destId="{58A19E49-3644-4149-A370-73E75EEF1BBA}" srcOrd="1" destOrd="0" parTransId="{487D6718-ECA0-C244-99AC-02C605289275}" sibTransId="{A8ADFC7F-FF51-7146-9B3D-80042A63C38F}"/>
    <dgm:cxn modelId="{936479BD-6DC0-7747-B5F3-DFBE3899F8A3}" type="presOf" srcId="{58A19E49-3644-4149-A370-73E75EEF1BBA}" destId="{EAE50F89-34F5-874B-A208-33765F99B123}" srcOrd="0" destOrd="1" presId="urn:microsoft.com/office/officeart/2005/8/layout/vList2"/>
    <dgm:cxn modelId="{C1088B8C-D636-A543-96FD-F0113C750B0F}" type="presParOf" srcId="{95A87725-35C5-CF42-9FB7-179EE619C731}" destId="{8DC75F33-0681-0B46-9B15-C42F835124B9}" srcOrd="0" destOrd="0" presId="urn:microsoft.com/office/officeart/2005/8/layout/vList2"/>
    <dgm:cxn modelId="{F2D2E7FF-B5D9-9448-8F03-21B6FE0F61F6}" type="presParOf" srcId="{95A87725-35C5-CF42-9FB7-179EE619C731}" destId="{BC9FAB0C-C4CB-C44E-8611-1E8D769E78A3}" srcOrd="1" destOrd="0" presId="urn:microsoft.com/office/officeart/2005/8/layout/vList2"/>
    <dgm:cxn modelId="{98A14E8E-947C-0444-A07D-EC6DBBDDA528}" type="presParOf" srcId="{95A87725-35C5-CF42-9FB7-179EE619C731}" destId="{D1AA679E-54BA-1542-8149-D8E4857309FA}" srcOrd="2" destOrd="0" presId="urn:microsoft.com/office/officeart/2005/8/layout/vList2"/>
    <dgm:cxn modelId="{945A45E1-5634-3A40-8D5C-E054673CF739}" type="presParOf" srcId="{95A87725-35C5-CF42-9FB7-179EE619C731}" destId="{EAE50F89-34F5-874B-A208-33765F99B123}" srcOrd="3" destOrd="0" presId="urn:microsoft.com/office/officeart/2005/8/layout/vList2"/>
    <dgm:cxn modelId="{A6F00FB2-5DC7-5341-8347-24E2330796C8}" type="presParOf" srcId="{95A87725-35C5-CF42-9FB7-179EE619C731}" destId="{86C6E584-DC41-E543-8FAD-D663B1915284}" srcOrd="4" destOrd="0" presId="urn:microsoft.com/office/officeart/2005/8/layout/vList2"/>
    <dgm:cxn modelId="{D626C385-3F7C-6E46-B6C7-EB2178341135}" type="presParOf" srcId="{95A87725-35C5-CF42-9FB7-179EE619C731}" destId="{C154F771-4FBC-704E-8E2A-34D2CE5EC3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47FF5-297D-0043-8F5C-79B3B3EB6430}" type="doc">
      <dgm:prSet loTypeId="urn:microsoft.com/office/officeart/2005/8/layout/process4" loCatId="" qsTypeId="urn:microsoft.com/office/officeart/2005/8/quickstyle/simple3" qsCatId="simple" csTypeId="urn:microsoft.com/office/officeart/2005/8/colors/colorful4" csCatId="colorful" phldr="1"/>
      <dgm:spPr/>
    </dgm:pt>
    <dgm:pt modelId="{E3EF42C8-381A-AB43-9223-DB1842D133DA}">
      <dgm:prSet phldrT="[文字]" custT="1"/>
      <dgm:spPr/>
      <dgm:t>
        <a:bodyPr/>
        <a:lstStyle/>
        <a:p>
          <a:r>
            <a:rPr lang="zh-TW" altLang="en-US" sz="3200" b="1" dirty="0" smtClean="0"/>
            <a:t>熱身運動</a:t>
          </a:r>
        </a:p>
        <a:p>
          <a:r>
            <a:rPr lang="zh-TW" altLang="en-US" sz="2100" dirty="0" smtClean="0"/>
            <a:t>避免運動傷害</a:t>
          </a:r>
          <a:endParaRPr lang="zh-TW" altLang="en-US" sz="2100" dirty="0"/>
        </a:p>
      </dgm:t>
    </dgm:pt>
    <dgm:pt modelId="{799BBEA1-EBC7-E94E-A673-6F6349355CE5}" type="parTrans" cxnId="{AB6D1A54-2D18-CF45-A3F4-1A3216473A49}">
      <dgm:prSet/>
      <dgm:spPr/>
      <dgm:t>
        <a:bodyPr/>
        <a:lstStyle/>
        <a:p>
          <a:endParaRPr lang="zh-TW" altLang="en-US"/>
        </a:p>
      </dgm:t>
    </dgm:pt>
    <dgm:pt modelId="{415AFB8E-25C5-AA43-9D05-C7CE46136804}" type="sibTrans" cxnId="{AB6D1A54-2D18-CF45-A3F4-1A3216473A49}">
      <dgm:prSet/>
      <dgm:spPr/>
      <dgm:t>
        <a:bodyPr/>
        <a:lstStyle/>
        <a:p>
          <a:endParaRPr lang="zh-TW" altLang="en-US"/>
        </a:p>
      </dgm:t>
    </dgm:pt>
    <dgm:pt modelId="{B8C33434-1784-014A-B848-44D8827698F4}">
      <dgm:prSet phldrT="[文字]" custT="1"/>
      <dgm:spPr/>
      <dgm:t>
        <a:bodyPr/>
        <a:lstStyle/>
        <a:p>
          <a:r>
            <a:rPr lang="zh-TW" altLang="en-US" sz="3200" b="1" dirty="0" smtClean="0"/>
            <a:t>有氧運動</a:t>
          </a:r>
        </a:p>
        <a:p>
          <a:r>
            <a:rPr lang="zh-TW" altLang="en-US" sz="2100" dirty="0" smtClean="0"/>
            <a:t>增強心肺機能的運動</a:t>
          </a:r>
          <a:endParaRPr lang="zh-TW" altLang="en-US" sz="2100" dirty="0"/>
        </a:p>
      </dgm:t>
    </dgm:pt>
    <dgm:pt modelId="{9B0C9D02-2F82-824D-B6CA-662D01DD8BE1}" type="parTrans" cxnId="{826978F8-F593-E04D-A488-5A2B1C26D2E2}">
      <dgm:prSet/>
      <dgm:spPr/>
      <dgm:t>
        <a:bodyPr/>
        <a:lstStyle/>
        <a:p>
          <a:endParaRPr lang="zh-TW" altLang="en-US"/>
        </a:p>
      </dgm:t>
    </dgm:pt>
    <dgm:pt modelId="{867430C7-EB23-5845-AD51-9C934A23957A}" type="sibTrans" cxnId="{826978F8-F593-E04D-A488-5A2B1C26D2E2}">
      <dgm:prSet/>
      <dgm:spPr/>
      <dgm:t>
        <a:bodyPr/>
        <a:lstStyle/>
        <a:p>
          <a:endParaRPr lang="zh-TW" altLang="en-US"/>
        </a:p>
      </dgm:t>
    </dgm:pt>
    <dgm:pt modelId="{39115FF1-D742-0D41-949F-2558E521E93E}">
      <dgm:prSet phldrT="[文字]" custT="1"/>
      <dgm:spPr/>
      <dgm:t>
        <a:bodyPr/>
        <a:lstStyle/>
        <a:p>
          <a:r>
            <a:rPr lang="zh-TW" altLang="en-US" sz="3200" b="1" dirty="0" smtClean="0"/>
            <a:t>緩和運動</a:t>
          </a:r>
        </a:p>
        <a:p>
          <a:r>
            <a:rPr lang="zh-TW" altLang="en-US" sz="2200" dirty="0" smtClean="0"/>
            <a:t>減少肌肉緊繃、痠痛</a:t>
          </a:r>
          <a:endParaRPr lang="zh-TW" altLang="en-US" sz="2200" dirty="0"/>
        </a:p>
      </dgm:t>
    </dgm:pt>
    <dgm:pt modelId="{0646FA2B-7380-5443-9A91-CBFFFBBE6936}" type="parTrans" cxnId="{377B90E4-82EA-754D-9738-601BCA931FF8}">
      <dgm:prSet/>
      <dgm:spPr/>
      <dgm:t>
        <a:bodyPr/>
        <a:lstStyle/>
        <a:p>
          <a:endParaRPr lang="zh-TW" altLang="en-US"/>
        </a:p>
      </dgm:t>
    </dgm:pt>
    <dgm:pt modelId="{E6E1A6B5-D39E-F34B-8FF2-6022C08C42DE}" type="sibTrans" cxnId="{377B90E4-82EA-754D-9738-601BCA931FF8}">
      <dgm:prSet/>
      <dgm:spPr/>
      <dgm:t>
        <a:bodyPr/>
        <a:lstStyle/>
        <a:p>
          <a:endParaRPr lang="zh-TW" altLang="en-US"/>
        </a:p>
      </dgm:t>
    </dgm:pt>
    <dgm:pt modelId="{6FF7FE80-E51B-A040-818A-C37D9EA66BC3}" type="pres">
      <dgm:prSet presAssocID="{5E947FF5-297D-0043-8F5C-79B3B3EB6430}" presName="Name0" presStyleCnt="0">
        <dgm:presLayoutVars>
          <dgm:dir/>
          <dgm:animLvl val="lvl"/>
          <dgm:resizeHandles val="exact"/>
        </dgm:presLayoutVars>
      </dgm:prSet>
      <dgm:spPr/>
    </dgm:pt>
    <dgm:pt modelId="{BD2D2D7D-620B-3E4E-9B1D-ACB705D343ED}" type="pres">
      <dgm:prSet presAssocID="{39115FF1-D742-0D41-949F-2558E521E93E}" presName="boxAndChildren" presStyleCnt="0"/>
      <dgm:spPr/>
    </dgm:pt>
    <dgm:pt modelId="{90DF97AC-FAC0-C14F-BEE3-4491066B9F0D}" type="pres">
      <dgm:prSet presAssocID="{39115FF1-D742-0D41-949F-2558E521E93E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6FD78884-625E-C04A-A1AD-4E36D7DFBB4D}" type="pres">
      <dgm:prSet presAssocID="{867430C7-EB23-5845-AD51-9C934A23957A}" presName="sp" presStyleCnt="0"/>
      <dgm:spPr/>
    </dgm:pt>
    <dgm:pt modelId="{C22E523C-FBE7-774F-AF35-5D6A34F839F0}" type="pres">
      <dgm:prSet presAssocID="{B8C33434-1784-014A-B848-44D8827698F4}" presName="arrowAndChildren" presStyleCnt="0"/>
      <dgm:spPr/>
    </dgm:pt>
    <dgm:pt modelId="{FE90AD05-6A78-2A4C-8039-FF971566D2C3}" type="pres">
      <dgm:prSet presAssocID="{B8C33434-1784-014A-B848-44D8827698F4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7543647F-3C95-AB4C-BC6F-47BB4AB43A49}" type="pres">
      <dgm:prSet presAssocID="{415AFB8E-25C5-AA43-9D05-C7CE46136804}" presName="sp" presStyleCnt="0"/>
      <dgm:spPr/>
    </dgm:pt>
    <dgm:pt modelId="{A2DEC9FB-A393-C745-9D45-497773F0A292}" type="pres">
      <dgm:prSet presAssocID="{E3EF42C8-381A-AB43-9223-DB1842D133DA}" presName="arrowAndChildren" presStyleCnt="0"/>
      <dgm:spPr/>
    </dgm:pt>
    <dgm:pt modelId="{FCA247D3-1132-5343-8647-2277C4E209DD}" type="pres">
      <dgm:prSet presAssocID="{E3EF42C8-381A-AB43-9223-DB1842D133DA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377B90E4-82EA-754D-9738-601BCA931FF8}" srcId="{5E947FF5-297D-0043-8F5C-79B3B3EB6430}" destId="{39115FF1-D742-0D41-949F-2558E521E93E}" srcOrd="2" destOrd="0" parTransId="{0646FA2B-7380-5443-9A91-CBFFFBBE6936}" sibTransId="{E6E1A6B5-D39E-F34B-8FF2-6022C08C42DE}"/>
    <dgm:cxn modelId="{826978F8-F593-E04D-A488-5A2B1C26D2E2}" srcId="{5E947FF5-297D-0043-8F5C-79B3B3EB6430}" destId="{B8C33434-1784-014A-B848-44D8827698F4}" srcOrd="1" destOrd="0" parTransId="{9B0C9D02-2F82-824D-B6CA-662D01DD8BE1}" sibTransId="{867430C7-EB23-5845-AD51-9C934A23957A}"/>
    <dgm:cxn modelId="{93ACEDEF-46FD-0846-BF0A-34F3F7D19C9D}" type="presOf" srcId="{39115FF1-D742-0D41-949F-2558E521E93E}" destId="{90DF97AC-FAC0-C14F-BEE3-4491066B9F0D}" srcOrd="0" destOrd="0" presId="urn:microsoft.com/office/officeart/2005/8/layout/process4"/>
    <dgm:cxn modelId="{AB6D1A54-2D18-CF45-A3F4-1A3216473A49}" srcId="{5E947FF5-297D-0043-8F5C-79B3B3EB6430}" destId="{E3EF42C8-381A-AB43-9223-DB1842D133DA}" srcOrd="0" destOrd="0" parTransId="{799BBEA1-EBC7-E94E-A673-6F6349355CE5}" sibTransId="{415AFB8E-25C5-AA43-9D05-C7CE46136804}"/>
    <dgm:cxn modelId="{BEA9FDD5-39B3-7048-B6B5-073644DCF684}" type="presOf" srcId="{B8C33434-1784-014A-B848-44D8827698F4}" destId="{FE90AD05-6A78-2A4C-8039-FF971566D2C3}" srcOrd="0" destOrd="0" presId="urn:microsoft.com/office/officeart/2005/8/layout/process4"/>
    <dgm:cxn modelId="{934867E9-000A-4A47-B799-6CB9D605FAAC}" type="presOf" srcId="{5E947FF5-297D-0043-8F5C-79B3B3EB6430}" destId="{6FF7FE80-E51B-A040-818A-C37D9EA66BC3}" srcOrd="0" destOrd="0" presId="urn:microsoft.com/office/officeart/2005/8/layout/process4"/>
    <dgm:cxn modelId="{29A27FC3-1125-A948-9CB5-901EE3CF789B}" type="presOf" srcId="{E3EF42C8-381A-AB43-9223-DB1842D133DA}" destId="{FCA247D3-1132-5343-8647-2277C4E209DD}" srcOrd="0" destOrd="0" presId="urn:microsoft.com/office/officeart/2005/8/layout/process4"/>
    <dgm:cxn modelId="{B3A43B71-D329-064E-A1DF-2617B21AF688}" type="presParOf" srcId="{6FF7FE80-E51B-A040-818A-C37D9EA66BC3}" destId="{BD2D2D7D-620B-3E4E-9B1D-ACB705D343ED}" srcOrd="0" destOrd="0" presId="urn:microsoft.com/office/officeart/2005/8/layout/process4"/>
    <dgm:cxn modelId="{36898D78-6DEB-B44A-9D33-6516D6158621}" type="presParOf" srcId="{BD2D2D7D-620B-3E4E-9B1D-ACB705D343ED}" destId="{90DF97AC-FAC0-C14F-BEE3-4491066B9F0D}" srcOrd="0" destOrd="0" presId="urn:microsoft.com/office/officeart/2005/8/layout/process4"/>
    <dgm:cxn modelId="{2FC4300C-A01F-C840-8562-1BE2F7957692}" type="presParOf" srcId="{6FF7FE80-E51B-A040-818A-C37D9EA66BC3}" destId="{6FD78884-625E-C04A-A1AD-4E36D7DFBB4D}" srcOrd="1" destOrd="0" presId="urn:microsoft.com/office/officeart/2005/8/layout/process4"/>
    <dgm:cxn modelId="{DABC1163-4C7B-144F-A3F2-3403873AA8C7}" type="presParOf" srcId="{6FF7FE80-E51B-A040-818A-C37D9EA66BC3}" destId="{C22E523C-FBE7-774F-AF35-5D6A34F839F0}" srcOrd="2" destOrd="0" presId="urn:microsoft.com/office/officeart/2005/8/layout/process4"/>
    <dgm:cxn modelId="{CAB12855-E005-1A41-8E28-3554E7B26F80}" type="presParOf" srcId="{C22E523C-FBE7-774F-AF35-5D6A34F839F0}" destId="{FE90AD05-6A78-2A4C-8039-FF971566D2C3}" srcOrd="0" destOrd="0" presId="urn:microsoft.com/office/officeart/2005/8/layout/process4"/>
    <dgm:cxn modelId="{5ABD24F3-D282-A74C-B89D-AA48A0BA2580}" type="presParOf" srcId="{6FF7FE80-E51B-A040-818A-C37D9EA66BC3}" destId="{7543647F-3C95-AB4C-BC6F-47BB4AB43A49}" srcOrd="3" destOrd="0" presId="urn:microsoft.com/office/officeart/2005/8/layout/process4"/>
    <dgm:cxn modelId="{685CDF97-9FDB-3D48-8A86-06F36771F7E9}" type="presParOf" srcId="{6FF7FE80-E51B-A040-818A-C37D9EA66BC3}" destId="{A2DEC9FB-A393-C745-9D45-497773F0A292}" srcOrd="4" destOrd="0" presId="urn:microsoft.com/office/officeart/2005/8/layout/process4"/>
    <dgm:cxn modelId="{5B3EB927-E058-3644-AE03-38CD37E241ED}" type="presParOf" srcId="{A2DEC9FB-A393-C745-9D45-497773F0A292}" destId="{FCA247D3-1132-5343-8647-2277C4E209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75F33-0681-0B46-9B15-C42F835124B9}">
      <dsp:nvSpPr>
        <dsp:cNvPr id="0" name=""/>
        <dsp:cNvSpPr/>
      </dsp:nvSpPr>
      <dsp:spPr>
        <a:xfrm>
          <a:off x="0" y="41341"/>
          <a:ext cx="6537049" cy="712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音樂句子的重音</a:t>
          </a:r>
          <a:endParaRPr lang="zh-TW" altLang="en-US" sz="2900" kern="1200" dirty="0"/>
        </a:p>
      </dsp:txBody>
      <dsp:txXfrm>
        <a:off x="34783" y="76124"/>
        <a:ext cx="6467483" cy="642964"/>
      </dsp:txXfrm>
    </dsp:sp>
    <dsp:sp modelId="{BC9FAB0C-C4CB-C44E-8611-1E8D769E78A3}">
      <dsp:nvSpPr>
        <dsp:cNvPr id="0" name=""/>
        <dsp:cNvSpPr/>
      </dsp:nvSpPr>
      <dsp:spPr>
        <a:xfrm>
          <a:off x="0" y="753871"/>
          <a:ext cx="653704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5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以</a:t>
          </a:r>
          <a:r>
            <a:rPr lang="en-US" altLang="zh-TW" sz="2300" kern="1200" dirty="0" smtClean="0"/>
            <a:t>2</a:t>
          </a:r>
          <a:r>
            <a:rPr lang="zh-TW" altLang="en-US" sz="2300" kern="1200" dirty="0" smtClean="0"/>
            <a:t>個或</a:t>
          </a:r>
          <a:r>
            <a:rPr lang="en-US" altLang="zh-TW" sz="2300" kern="1200" dirty="0" smtClean="0"/>
            <a:t>4</a:t>
          </a:r>
          <a:r>
            <a:rPr lang="zh-TW" altLang="en-US" sz="2300" kern="1200" dirty="0" smtClean="0"/>
            <a:t>個八</a:t>
          </a:r>
          <a:r>
            <a:rPr lang="zh-TW" altLang="en-US" sz="2300" b="0" u="none" kern="1200" dirty="0" smtClean="0"/>
            <a:t>拍</a:t>
          </a:r>
          <a:r>
            <a:rPr lang="zh-TW" altLang="en-US" sz="2300" kern="1200" dirty="0" smtClean="0"/>
            <a:t>作為編排動作基礎</a:t>
          </a:r>
          <a:endParaRPr lang="zh-TW" altLang="en-US" sz="2300" kern="1200" dirty="0"/>
        </a:p>
      </dsp:txBody>
      <dsp:txXfrm>
        <a:off x="0" y="753871"/>
        <a:ext cx="6537049" cy="480240"/>
      </dsp:txXfrm>
    </dsp:sp>
    <dsp:sp modelId="{D1AA679E-54BA-1542-8149-D8E4857309FA}">
      <dsp:nvSpPr>
        <dsp:cNvPr id="0" name=""/>
        <dsp:cNvSpPr/>
      </dsp:nvSpPr>
      <dsp:spPr>
        <a:xfrm>
          <a:off x="0" y="1234111"/>
          <a:ext cx="6537049" cy="712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音樂之快慢</a:t>
          </a:r>
          <a:endParaRPr lang="zh-TW" altLang="en-US" sz="2900" kern="1200" dirty="0"/>
        </a:p>
      </dsp:txBody>
      <dsp:txXfrm>
        <a:off x="34783" y="1268894"/>
        <a:ext cx="6467483" cy="642964"/>
      </dsp:txXfrm>
    </dsp:sp>
    <dsp:sp modelId="{EAE50F89-34F5-874B-A208-33765F99B123}">
      <dsp:nvSpPr>
        <dsp:cNvPr id="0" name=""/>
        <dsp:cNvSpPr/>
      </dsp:nvSpPr>
      <dsp:spPr>
        <a:xfrm>
          <a:off x="0" y="1946641"/>
          <a:ext cx="6537049" cy="8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5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依據參與學員的健康及體能程度來選擇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每分鐘的拍數</a:t>
          </a:r>
          <a:r>
            <a:rPr lang="en-US" altLang="zh-TW" sz="2300" kern="1200" dirty="0" smtClean="0"/>
            <a:t>(beat</a:t>
          </a:r>
          <a:r>
            <a:rPr lang="zh-TW" altLang="en-US" sz="2300" kern="1200" dirty="0" smtClean="0"/>
            <a:t> </a:t>
          </a:r>
          <a:r>
            <a:rPr lang="en-US" altLang="zh-TW" sz="2300" kern="1200" dirty="0" smtClean="0"/>
            <a:t>per</a:t>
          </a:r>
          <a:r>
            <a:rPr lang="zh-TW" altLang="en-US" sz="2300" kern="1200" dirty="0" smtClean="0"/>
            <a:t> </a:t>
          </a:r>
          <a:r>
            <a:rPr lang="en-US" altLang="zh-TW" sz="2300" kern="1200" dirty="0" smtClean="0"/>
            <a:t>minute;</a:t>
          </a:r>
          <a:r>
            <a:rPr lang="zh-TW" altLang="en-US" sz="2300" kern="1200" baseline="0" dirty="0" smtClean="0"/>
            <a:t> </a:t>
          </a:r>
          <a:r>
            <a:rPr lang="en-US" altLang="zh-TW" sz="2300" kern="1200" baseline="0" dirty="0" smtClean="0"/>
            <a:t>bpm</a:t>
          </a:r>
          <a:r>
            <a:rPr lang="en-US" altLang="zh-TW" sz="2300" kern="1200" dirty="0" smtClean="0"/>
            <a:t>)</a:t>
          </a:r>
          <a:endParaRPr lang="zh-TW" altLang="en-US" sz="2300" kern="1200" dirty="0"/>
        </a:p>
      </dsp:txBody>
      <dsp:txXfrm>
        <a:off x="0" y="1946641"/>
        <a:ext cx="6537049" cy="825412"/>
      </dsp:txXfrm>
    </dsp:sp>
    <dsp:sp modelId="{86C6E584-DC41-E543-8FAD-D663B1915284}">
      <dsp:nvSpPr>
        <dsp:cNvPr id="0" name=""/>
        <dsp:cNvSpPr/>
      </dsp:nvSpPr>
      <dsp:spPr>
        <a:xfrm>
          <a:off x="0" y="2772054"/>
          <a:ext cx="6537049" cy="712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選擇各類型的音樂</a:t>
          </a:r>
          <a:endParaRPr lang="zh-TW" altLang="en-US" sz="2900" kern="1200" dirty="0"/>
        </a:p>
      </dsp:txBody>
      <dsp:txXfrm>
        <a:off x="34783" y="2806837"/>
        <a:ext cx="6467483" cy="642964"/>
      </dsp:txXfrm>
    </dsp:sp>
    <dsp:sp modelId="{C154F771-4FBC-704E-8E2A-34D2CE5EC388}">
      <dsp:nvSpPr>
        <dsp:cNvPr id="0" name=""/>
        <dsp:cNvSpPr/>
      </dsp:nvSpPr>
      <dsp:spPr>
        <a:xfrm>
          <a:off x="0" y="3484584"/>
          <a:ext cx="6537049" cy="8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5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依據學員的喜好、熟悉來挑選音樂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節奏感明顯</a:t>
          </a:r>
          <a:endParaRPr lang="zh-TW" altLang="en-US" sz="2300" kern="1200" dirty="0"/>
        </a:p>
      </dsp:txBody>
      <dsp:txXfrm>
        <a:off x="0" y="3484584"/>
        <a:ext cx="6537049" cy="82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97AC-FAC0-C14F-BEE3-4491066B9F0D}">
      <dsp:nvSpPr>
        <dsp:cNvPr id="0" name=""/>
        <dsp:cNvSpPr/>
      </dsp:nvSpPr>
      <dsp:spPr>
        <a:xfrm>
          <a:off x="0" y="3475720"/>
          <a:ext cx="6408254" cy="1140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緩和運動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減少肌肉緊繃、痠痛</a:t>
          </a:r>
          <a:endParaRPr lang="zh-TW" altLang="en-US" sz="2200" kern="1200" dirty="0"/>
        </a:p>
      </dsp:txBody>
      <dsp:txXfrm>
        <a:off x="0" y="3475720"/>
        <a:ext cx="6408254" cy="1140809"/>
      </dsp:txXfrm>
    </dsp:sp>
    <dsp:sp modelId="{FE90AD05-6A78-2A4C-8039-FF971566D2C3}">
      <dsp:nvSpPr>
        <dsp:cNvPr id="0" name=""/>
        <dsp:cNvSpPr/>
      </dsp:nvSpPr>
      <dsp:spPr>
        <a:xfrm rot="10800000">
          <a:off x="0" y="1738268"/>
          <a:ext cx="6408254" cy="1754564"/>
        </a:xfrm>
        <a:prstGeom prst="upArrowCallou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有氧運動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增強心肺機能的運動</a:t>
          </a:r>
          <a:endParaRPr lang="zh-TW" altLang="en-US" sz="2100" kern="1200" dirty="0"/>
        </a:p>
      </dsp:txBody>
      <dsp:txXfrm rot="10800000">
        <a:off x="0" y="1738268"/>
        <a:ext cx="6408254" cy="1140063"/>
      </dsp:txXfrm>
    </dsp:sp>
    <dsp:sp modelId="{FCA247D3-1132-5343-8647-2277C4E209DD}">
      <dsp:nvSpPr>
        <dsp:cNvPr id="0" name=""/>
        <dsp:cNvSpPr/>
      </dsp:nvSpPr>
      <dsp:spPr>
        <a:xfrm rot="10800000">
          <a:off x="0" y="816"/>
          <a:ext cx="6408254" cy="1754564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熱身運動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避免運動傷害</a:t>
          </a:r>
          <a:endParaRPr lang="zh-TW" altLang="en-US" sz="2100" kern="1200" dirty="0"/>
        </a:p>
      </dsp:txBody>
      <dsp:txXfrm rot="10800000">
        <a:off x="0" y="816"/>
        <a:ext cx="6408254" cy="114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CB1FD-AE5A-FB46-A866-B1E4D123284C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6083A-2015-0149-85B4-89E041D519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97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6083A-2015-0149-85B4-89E041D519CE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64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076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236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277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323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225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64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71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81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368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72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01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F8D4-EC0A-0148-929F-A016528E23E7}" type="datetimeFigureOut">
              <a:rPr kumimoji="1" lang="zh-TW" altLang="en-US" smtClean="0"/>
              <a:t>2017/8/26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ECED-58D5-2042-8333-B4DFAAE77E9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42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搭配適合音樂及情境設計高齡者有氧運動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162132"/>
            <a:ext cx="6858000" cy="1655762"/>
          </a:xfrm>
        </p:spPr>
        <p:txBody>
          <a:bodyPr>
            <a:normAutofit/>
          </a:bodyPr>
          <a:lstStyle/>
          <a:p>
            <a:r>
              <a:rPr kumimoji="1" lang="zh-TW" altLang="en-US" sz="2800" dirty="0" smtClean="0"/>
              <a:t>物理治療師</a:t>
            </a:r>
          </a:p>
          <a:p>
            <a:r>
              <a:rPr kumimoji="1" lang="zh-TW" altLang="en-US" sz="2800" dirty="0" smtClean="0"/>
              <a:t>陳文霈</a:t>
            </a:r>
          </a:p>
          <a:p>
            <a:r>
              <a:rPr kumimoji="1" lang="en-US" altLang="zh-TW" sz="2800" dirty="0" smtClean="0"/>
              <a:t>2017.08.26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76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有氧運動基本動作</a:t>
            </a:r>
            <a:r>
              <a:rPr kumimoji="1" lang="en-US" altLang="zh-TW" dirty="0" smtClean="0"/>
              <a:t>_</a:t>
            </a:r>
            <a:r>
              <a:rPr kumimoji="1" lang="zh-TW" altLang="en-US" sz="3600" dirty="0" smtClean="0"/>
              <a:t>心肺訓練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下肢</a:t>
            </a:r>
          </a:p>
          <a:p>
            <a:pPr lvl="1"/>
            <a:r>
              <a:rPr kumimoji="1" lang="zh-TW" altLang="en-US" dirty="0" smtClean="0"/>
              <a:t>原地踏步、側併步、開合步</a:t>
            </a:r>
          </a:p>
          <a:p>
            <a:pPr lvl="1"/>
            <a:r>
              <a:rPr kumimoji="1" lang="zh-TW" altLang="en-US" dirty="0" smtClean="0"/>
              <a:t>前點、側點、腳尖點、腳跟點</a:t>
            </a:r>
          </a:p>
          <a:p>
            <a:pPr lvl="1"/>
            <a:r>
              <a:rPr kumimoji="1" lang="zh-TW" altLang="en-US" dirty="0" smtClean="0"/>
              <a:t>高抬腿</a:t>
            </a:r>
          </a:p>
          <a:p>
            <a:r>
              <a:rPr kumimoji="1" lang="zh-TW" altLang="en-US" dirty="0" smtClean="0"/>
              <a:t>上肢</a:t>
            </a:r>
          </a:p>
          <a:p>
            <a:pPr lvl="1"/>
            <a:r>
              <a:rPr kumimoji="1" lang="zh-TW" altLang="en-US" dirty="0" smtClean="0"/>
              <a:t>拍手</a:t>
            </a:r>
          </a:p>
          <a:p>
            <a:pPr lvl="1"/>
            <a:r>
              <a:rPr kumimoji="1" lang="zh-TW" altLang="en-US" dirty="0" smtClean="0"/>
              <a:t>上舉、側舉</a:t>
            </a:r>
          </a:p>
          <a:p>
            <a:pPr lvl="1"/>
            <a:r>
              <a:rPr kumimoji="1" lang="zh-TW" altLang="en-US" dirty="0" smtClean="0"/>
              <a:t>擴胸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拳擊</a:t>
            </a:r>
          </a:p>
          <a:p>
            <a:pPr lvl="1"/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515" y="3286556"/>
            <a:ext cx="3564835" cy="28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89" y="3868772"/>
            <a:ext cx="5200650" cy="27535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動作選擇之原則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選擇流暢平順的完整動作，避免急速而突變的動作或過於複雜的動作</a:t>
            </a:r>
          </a:p>
          <a:p>
            <a:r>
              <a:rPr kumimoji="1" lang="zh-TW" altLang="en-US" dirty="0" smtClean="0"/>
              <a:t>運用簡單動作創作出充滿變化的組合動作，搭配音樂及不同隊形（圓圈、排隊、分組</a:t>
            </a:r>
            <a:r>
              <a:rPr kumimoji="1" lang="mr-IN" altLang="zh-TW" dirty="0" smtClean="0"/>
              <a:t>…</a:t>
            </a:r>
            <a:r>
              <a:rPr kumimoji="1" lang="zh-TW" altLang="en-US" dirty="0" smtClean="0"/>
              <a:t>）來提升學員的學習動機及滿足其社交需求</a:t>
            </a:r>
          </a:p>
        </p:txBody>
      </p:sp>
    </p:spTree>
    <p:extLst>
      <p:ext uri="{BB962C8B-B14F-4D97-AF65-F5344CB8AC3E}">
        <p14:creationId xmlns:p14="http://schemas.microsoft.com/office/powerpoint/2010/main" val="19367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高齡者團課注意事項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以運動安全性為首要之考量</a:t>
            </a:r>
          </a:p>
          <a:p>
            <a:r>
              <a:rPr kumimoji="1" lang="zh-TW" altLang="en-US" dirty="0" smtClean="0"/>
              <a:t>隨時監控各學員運動前、中、後的身體狀況</a:t>
            </a:r>
          </a:p>
          <a:p>
            <a:r>
              <a:rPr kumimoji="1" lang="zh-TW" altLang="en-US" dirty="0" smtClean="0"/>
              <a:t>考量動作設計之危險性</a:t>
            </a:r>
          </a:p>
          <a:p>
            <a:r>
              <a:rPr kumimoji="1" lang="zh-TW" altLang="en-US" dirty="0" smtClean="0"/>
              <a:t>注意環境（地板、溫度、光線</a:t>
            </a:r>
            <a:r>
              <a:rPr kumimoji="1" lang="mr-IN" altLang="zh-TW" dirty="0" smtClean="0"/>
              <a:t>…</a:t>
            </a:r>
            <a:r>
              <a:rPr kumimoji="1" lang="zh-TW" altLang="en-US" dirty="0" smtClean="0"/>
              <a:t>）</a:t>
            </a:r>
          </a:p>
          <a:p>
            <a:r>
              <a:rPr kumimoji="1" lang="zh-TW" altLang="en-US" dirty="0" smtClean="0"/>
              <a:t>避免危險動作</a:t>
            </a:r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288" y="4387735"/>
            <a:ext cx="1934817" cy="22549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31364"/>
            <a:ext cx="1662316" cy="25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高齡者</a:t>
            </a:r>
            <a:r>
              <a:rPr kumimoji="1" lang="en-US" altLang="zh-TW" dirty="0" smtClean="0"/>
              <a:t>V.S.</a:t>
            </a:r>
            <a:r>
              <a:rPr kumimoji="1" lang="zh-TW" altLang="en-US" dirty="0" smtClean="0"/>
              <a:t>有氧運動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心肺耐力（有氧適能）是身體呼吸、心臟、循環和肌肉系統吸入、傳送與應用氧氣的能力</a:t>
            </a:r>
          </a:p>
          <a:p>
            <a:r>
              <a:rPr kumimoji="1" lang="zh-TW" altLang="en-US" dirty="0" smtClean="0"/>
              <a:t>理想的心肺耐力可以降低高齡者的冠狀動脈心血管疾病、糖尿病與其他疾病的危險因子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70" y="3949149"/>
            <a:ext cx="3824080" cy="22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高齡者</a:t>
            </a:r>
            <a:r>
              <a:rPr kumimoji="1" lang="en-US" altLang="zh-TW" dirty="0"/>
              <a:t>V.S.</a:t>
            </a:r>
            <a:r>
              <a:rPr kumimoji="1" lang="zh-TW" altLang="en-US" dirty="0"/>
              <a:t>有氧運動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Picture 4" descr="表11-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9" y="2209939"/>
            <a:ext cx="7886701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94" y="198782"/>
            <a:ext cx="2458335" cy="24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高齡者</a:t>
            </a:r>
            <a:r>
              <a:rPr kumimoji="1" lang="en-US" altLang="zh-TW" dirty="0"/>
              <a:t>V.S.</a:t>
            </a:r>
            <a:r>
              <a:rPr kumimoji="1" lang="zh-TW" altLang="en-US" dirty="0"/>
              <a:t>有氧運動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運動強度設定</a:t>
            </a:r>
          </a:p>
          <a:p>
            <a:pPr lvl="1"/>
            <a:r>
              <a:rPr kumimoji="1" lang="en-US" altLang="zh-TW" dirty="0" smtClean="0"/>
              <a:t>40-60%</a:t>
            </a:r>
            <a:r>
              <a:rPr kumimoji="1" lang="zh-TW" altLang="en-US" dirty="0" smtClean="0"/>
              <a:t> 保留心跳率</a:t>
            </a:r>
            <a:r>
              <a:rPr kumimoji="1" lang="en-US" altLang="zh-TW" dirty="0" smtClean="0"/>
              <a:t>(HRR)</a:t>
            </a:r>
            <a:endParaRPr kumimoji="1" lang="zh-TW" altLang="en-US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28650" y="3455988"/>
            <a:ext cx="7886700" cy="26400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863" lvl="1" indent="-1095375" algn="just">
              <a:lnSpc>
                <a:spcPct val="130000"/>
              </a:lnSpc>
              <a:buClr>
                <a:srgbClr val="008000"/>
              </a:buClr>
              <a:buSzPct val="85000"/>
              <a:buFontTx/>
              <a:buNone/>
              <a:tabLst>
                <a:tab pos="450850" algn="l"/>
                <a:tab pos="1790700" algn="l"/>
              </a:tabLst>
            </a:pPr>
            <a:r>
              <a:rPr lang="zh-TW" altLang="en-US" b="1" dirty="0" smtClean="0">
                <a:latin typeface="Times New Roman" charset="0"/>
              </a:rPr>
              <a:t>範例：	一位</a:t>
            </a:r>
            <a:r>
              <a:rPr lang="en-US" altLang="zh-TW" b="1" dirty="0" smtClean="0">
                <a:latin typeface="Times New Roman" charset="0"/>
              </a:rPr>
              <a:t>70</a:t>
            </a:r>
            <a:r>
              <a:rPr lang="zh-TW" altLang="en-US" b="1" dirty="0" smtClean="0">
                <a:latin typeface="Times New Roman" charset="0"/>
              </a:rPr>
              <a:t>歲的人，其最大心跳率預估為</a:t>
            </a:r>
            <a:r>
              <a:rPr lang="en-US" altLang="zh-TW" b="1" dirty="0" smtClean="0">
                <a:latin typeface="Times New Roman" charset="0"/>
              </a:rPr>
              <a:t>150</a:t>
            </a:r>
            <a:r>
              <a:rPr lang="zh-TW" altLang="en-US" b="1" dirty="0" smtClean="0">
                <a:latin typeface="Times New Roman" charset="0"/>
              </a:rPr>
              <a:t>下／分（</a:t>
            </a:r>
            <a:r>
              <a:rPr lang="en-US" altLang="zh-TW" b="1" dirty="0" smtClean="0">
                <a:latin typeface="Times New Roman" charset="0"/>
              </a:rPr>
              <a:t>220</a:t>
            </a:r>
            <a:r>
              <a:rPr lang="zh-TW" altLang="en-US" b="1" dirty="0" smtClean="0">
                <a:latin typeface="Times New Roman" charset="0"/>
              </a:rPr>
              <a:t>－</a:t>
            </a:r>
            <a:r>
              <a:rPr lang="en-US" altLang="zh-TW" b="1" dirty="0" smtClean="0">
                <a:latin typeface="Times New Roman" charset="0"/>
              </a:rPr>
              <a:t>70</a:t>
            </a:r>
            <a:r>
              <a:rPr lang="zh-TW" altLang="en-US" b="1" dirty="0" smtClean="0">
                <a:latin typeface="Times New Roman" charset="0"/>
              </a:rPr>
              <a:t>），其安靜心跳率為</a:t>
            </a:r>
            <a:r>
              <a:rPr lang="en-US" altLang="zh-TW" b="1" dirty="0" smtClean="0">
                <a:latin typeface="Times New Roman" charset="0"/>
              </a:rPr>
              <a:t>70</a:t>
            </a:r>
            <a:r>
              <a:rPr lang="zh-TW" altLang="en-US" b="1" dirty="0" smtClean="0">
                <a:latin typeface="Times New Roman" charset="0"/>
              </a:rPr>
              <a:t>下／分，若運動強度設定為</a:t>
            </a:r>
            <a:r>
              <a:rPr lang="en-US" altLang="zh-TW" b="1" dirty="0" smtClean="0">
                <a:latin typeface="Times New Roman" charset="0"/>
              </a:rPr>
              <a:t>60</a:t>
            </a:r>
            <a:r>
              <a:rPr lang="zh-TW" altLang="en-US" b="1" dirty="0" smtClean="0">
                <a:latin typeface="Times New Roman" charset="0"/>
              </a:rPr>
              <a:t>％ </a:t>
            </a:r>
            <a:r>
              <a:rPr lang="en-US" altLang="zh-TW" b="1" dirty="0" smtClean="0">
                <a:latin typeface="Times New Roman" charset="0"/>
              </a:rPr>
              <a:t>HRR</a:t>
            </a:r>
            <a:r>
              <a:rPr lang="zh-TW" altLang="en-US" b="1" dirty="0" smtClean="0">
                <a:latin typeface="Times New Roman" charset="0"/>
              </a:rPr>
              <a:t>，每分鐘心跳率應為多少？</a:t>
            </a:r>
          </a:p>
          <a:p>
            <a:pPr marL="1439863" lvl="1" indent="-1095375" algn="just">
              <a:lnSpc>
                <a:spcPct val="130000"/>
              </a:lnSpc>
              <a:buClr>
                <a:srgbClr val="008000"/>
              </a:buClr>
              <a:buSzPct val="85000"/>
              <a:buFontTx/>
              <a:buNone/>
              <a:tabLst>
                <a:tab pos="450850" algn="l"/>
                <a:tab pos="1790700" algn="l"/>
              </a:tabLst>
            </a:pPr>
            <a:r>
              <a:rPr lang="zh-TW" altLang="en-US" b="1" dirty="0" smtClean="0">
                <a:latin typeface="Times New Roman" charset="0"/>
              </a:rPr>
              <a:t>解答：	</a:t>
            </a:r>
            <a:r>
              <a:rPr lang="en-US" altLang="zh-TW" b="1" dirty="0" smtClean="0">
                <a:latin typeface="Times New Roman" charset="0"/>
              </a:rPr>
              <a:t>60</a:t>
            </a:r>
            <a:r>
              <a:rPr lang="zh-TW" altLang="en-US" b="1" dirty="0" smtClean="0">
                <a:latin typeface="Times New Roman" charset="0"/>
              </a:rPr>
              <a:t>％ </a:t>
            </a:r>
            <a:r>
              <a:rPr lang="en-US" altLang="zh-TW" b="1" dirty="0" smtClean="0">
                <a:latin typeface="Times New Roman" charset="0"/>
              </a:rPr>
              <a:t>HRR</a:t>
            </a:r>
            <a:r>
              <a:rPr lang="zh-TW" altLang="en-US" b="1" dirty="0" smtClean="0">
                <a:latin typeface="Times New Roman" charset="0"/>
              </a:rPr>
              <a:t>＝</a:t>
            </a:r>
            <a:r>
              <a:rPr lang="en-US" altLang="zh-TW" b="1" dirty="0" smtClean="0">
                <a:latin typeface="Times New Roman" charset="0"/>
              </a:rPr>
              <a:t>60</a:t>
            </a:r>
            <a:r>
              <a:rPr lang="zh-TW" altLang="en-US" b="1" dirty="0" smtClean="0">
                <a:latin typeface="Times New Roman" charset="0"/>
              </a:rPr>
              <a:t>％（</a:t>
            </a:r>
            <a:r>
              <a:rPr lang="en-US" altLang="zh-TW" b="1" dirty="0" smtClean="0">
                <a:latin typeface="Times New Roman" charset="0"/>
              </a:rPr>
              <a:t>150</a:t>
            </a:r>
            <a:r>
              <a:rPr lang="zh-TW" altLang="en-US" b="1" dirty="0" smtClean="0">
                <a:latin typeface="Times New Roman" charset="0"/>
              </a:rPr>
              <a:t>－</a:t>
            </a:r>
            <a:r>
              <a:rPr lang="en-US" altLang="zh-TW" b="1" dirty="0" smtClean="0">
                <a:latin typeface="Times New Roman" charset="0"/>
              </a:rPr>
              <a:t>70</a:t>
            </a:r>
            <a:r>
              <a:rPr lang="zh-TW" altLang="en-US" b="1" dirty="0" smtClean="0">
                <a:latin typeface="Times New Roman" charset="0"/>
              </a:rPr>
              <a:t>）＋</a:t>
            </a:r>
            <a:r>
              <a:rPr lang="en-US" altLang="zh-TW" b="1" dirty="0" smtClean="0">
                <a:latin typeface="Times New Roman" charset="0"/>
              </a:rPr>
              <a:t>70</a:t>
            </a:r>
          </a:p>
          <a:p>
            <a:pPr marL="1439863" lvl="1" indent="-1095375" algn="just">
              <a:lnSpc>
                <a:spcPct val="130000"/>
              </a:lnSpc>
              <a:buClr>
                <a:srgbClr val="008000"/>
              </a:buClr>
              <a:buSzPct val="85000"/>
              <a:buFontTx/>
              <a:buNone/>
              <a:tabLst>
                <a:tab pos="450850" algn="l"/>
                <a:tab pos="1790700" algn="l"/>
              </a:tabLst>
            </a:pPr>
            <a:r>
              <a:rPr lang="zh-TW" altLang="en-US" b="1" dirty="0" smtClean="0">
                <a:latin typeface="Times New Roman" charset="0"/>
              </a:rPr>
              <a:t>		                  ＝</a:t>
            </a:r>
            <a:r>
              <a:rPr lang="en-US" altLang="zh-TW" b="1" dirty="0" smtClean="0">
                <a:latin typeface="Times New Roman" charset="0"/>
              </a:rPr>
              <a:t>60</a:t>
            </a:r>
            <a:r>
              <a:rPr lang="zh-TW" altLang="en-US" b="1" dirty="0" smtClean="0">
                <a:latin typeface="Times New Roman" charset="0"/>
              </a:rPr>
              <a:t>％</a:t>
            </a:r>
            <a:r>
              <a:rPr lang="en-US" altLang="zh-TW" b="1" dirty="0" smtClean="0">
                <a:latin typeface="Times New Roman" charset="0"/>
              </a:rPr>
              <a:t>×80</a:t>
            </a:r>
            <a:r>
              <a:rPr lang="zh-TW" altLang="en-US" b="1" dirty="0" smtClean="0">
                <a:latin typeface="Times New Roman" charset="0"/>
              </a:rPr>
              <a:t>＋</a:t>
            </a:r>
            <a:r>
              <a:rPr lang="en-US" altLang="zh-TW" b="1" dirty="0" smtClean="0">
                <a:latin typeface="Times New Roman" charset="0"/>
              </a:rPr>
              <a:t>70</a:t>
            </a:r>
            <a:r>
              <a:rPr lang="zh-TW" altLang="en-US" b="1" dirty="0" smtClean="0">
                <a:latin typeface="Times New Roman" charset="0"/>
              </a:rPr>
              <a:t>＝</a:t>
            </a:r>
            <a:r>
              <a:rPr lang="en-US" altLang="zh-TW" b="1" dirty="0" smtClean="0">
                <a:latin typeface="Times New Roman" charset="0"/>
              </a:rPr>
              <a:t>118</a:t>
            </a:r>
            <a:r>
              <a:rPr lang="zh-TW" altLang="en-US" b="1" dirty="0" smtClean="0">
                <a:latin typeface="Times New Roman" charset="0"/>
              </a:rPr>
              <a:t>下／分。</a:t>
            </a:r>
            <a:endParaRPr lang="zh-TW" altLang="en-US" b="1" dirty="0">
              <a:latin typeface="Times New Roman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86679" y="2762283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zh-TW" altLang="en-US" sz="2400" b="1" dirty="0">
                <a:solidFill>
                  <a:srgbClr val="FF0000"/>
                </a:solidFill>
              </a:rPr>
              <a:t>可談天，但無法唱歌，無任何不適症狀</a:t>
            </a:r>
          </a:p>
        </p:txBody>
      </p:sp>
    </p:spTree>
    <p:extLst>
      <p:ext uri="{BB962C8B-B14F-4D97-AF65-F5344CB8AC3E}">
        <p14:creationId xmlns:p14="http://schemas.microsoft.com/office/powerpoint/2010/main" val="14886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高齡者</a:t>
            </a:r>
            <a:r>
              <a:rPr kumimoji="1" lang="en-US" altLang="zh-TW" dirty="0"/>
              <a:t>V.S.</a:t>
            </a:r>
            <a:r>
              <a:rPr kumimoji="1" lang="zh-TW" altLang="en-US" dirty="0"/>
              <a:t>有氧運動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3" y="2133603"/>
            <a:ext cx="7089914" cy="4505736"/>
          </a:xfrm>
        </p:spPr>
      </p:pic>
      <p:sp>
        <p:nvSpPr>
          <p:cNvPr id="5" name="圓角矩形 4"/>
          <p:cNvSpPr/>
          <p:nvPr/>
        </p:nvSpPr>
        <p:spPr>
          <a:xfrm>
            <a:off x="1351721" y="1802299"/>
            <a:ext cx="3008244" cy="3313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dirty="0" smtClean="0">
                <a:solidFill>
                  <a:schemeClr val="tx1"/>
                </a:solidFill>
              </a:rPr>
              <a:t>伯格運動自覺量表</a:t>
            </a:r>
            <a:endParaRPr kumimoji="1"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734339" y="1802299"/>
            <a:ext cx="3008244" cy="3313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 smtClean="0">
                <a:solidFill>
                  <a:schemeClr val="tx1"/>
                </a:solidFill>
              </a:rPr>
              <a:t>10</a:t>
            </a:r>
            <a:r>
              <a:rPr kumimoji="1" lang="zh-TW" altLang="en-US" sz="2400" b="1" dirty="0" smtClean="0">
                <a:solidFill>
                  <a:schemeClr val="tx1"/>
                </a:solidFill>
              </a:rPr>
              <a:t>級運動自覺量表</a:t>
            </a:r>
            <a:endParaRPr kumimoji="1"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8650" y="3074505"/>
            <a:ext cx="7786480" cy="209384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 rot="1522899">
            <a:off x="7226334" y="242566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 smtClean="0">
                <a:solidFill>
                  <a:srgbClr val="FFC000"/>
                </a:solidFill>
              </a:rPr>
              <a:t>最適當強度</a:t>
            </a:r>
            <a:endParaRPr kumimoji="1" lang="zh-TW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有氧音樂的選擇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40153"/>
              </p:ext>
            </p:extLst>
          </p:nvPr>
        </p:nvGraphicFramePr>
        <p:xfrm>
          <a:off x="1303475" y="1690689"/>
          <a:ext cx="65370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情境設計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438181"/>
              </p:ext>
            </p:extLst>
          </p:nvPr>
        </p:nvGraphicFramePr>
        <p:xfrm>
          <a:off x="1964635" y="1690689"/>
          <a:ext cx="5214730" cy="43763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14730"/>
              </a:tblGrid>
              <a:tr h="7293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引起高齡者運動動機之因素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29399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zh-TW" altLang="en-US" sz="2400" dirty="0" smtClean="0"/>
                        <a:t>身體活動要有趣</a:t>
                      </a:r>
                    </a:p>
                  </a:txBody>
                  <a:tcPr anchor="ctr"/>
                </a:tc>
              </a:tr>
              <a:tr h="729399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zh-TW" altLang="en-US" sz="2400" dirty="0" smtClean="0"/>
                        <a:t>有運動的夥伴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29399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zh-TW" altLang="en-US" sz="2400" dirty="0" smtClean="0"/>
                        <a:t>增進控制個人生活的能力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29399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zh-TW" altLang="en-US" sz="2400" dirty="0" smtClean="0"/>
                        <a:t>過往已有某種程度的運動經驗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29399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zh-TW" altLang="en-US" sz="2400" dirty="0" smtClean="0"/>
                        <a:t>健康狀態的增進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理想的有氧運動包含</a:t>
            </a:r>
            <a:r>
              <a:rPr kumimoji="1" lang="mr-IN" altLang="zh-TW" dirty="0" smtClean="0"/>
              <a:t>…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899539"/>
              </p:ext>
            </p:extLst>
          </p:nvPr>
        </p:nvGraphicFramePr>
        <p:xfrm>
          <a:off x="1367873" y="1690689"/>
          <a:ext cx="6408254" cy="461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647583" y="4704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有氧運動基本動作</a:t>
            </a:r>
            <a:r>
              <a:rPr kumimoji="1" lang="en-US" altLang="zh-TW" dirty="0" smtClean="0"/>
              <a:t>_</a:t>
            </a:r>
            <a:r>
              <a:rPr kumimoji="1" lang="zh-TW" altLang="en-US" sz="3600" dirty="0" smtClean="0"/>
              <a:t>暖身、緩和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關節活動</a:t>
            </a:r>
          </a:p>
          <a:p>
            <a:r>
              <a:rPr kumimoji="1" lang="zh-TW" altLang="en-US" dirty="0" smtClean="0"/>
              <a:t>拉筋</a:t>
            </a:r>
          </a:p>
          <a:p>
            <a:r>
              <a:rPr kumimoji="1" lang="zh-TW" altLang="en-US" dirty="0" smtClean="0"/>
              <a:t>提升體溫的動作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7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4403</TotalTime>
  <Words>403</Words>
  <Application>Microsoft Macintosh PowerPoint</Application>
  <PresentationFormat>如螢幕大小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Times New Roman</vt:lpstr>
      <vt:lpstr>新細明體</vt:lpstr>
      <vt:lpstr>Office 佈景主題</vt:lpstr>
      <vt:lpstr>搭配適合音樂及情境設計高齡者有氧運動</vt:lpstr>
      <vt:lpstr>高齡者V.S.有氧運動</vt:lpstr>
      <vt:lpstr>高齡者V.S.有氧運動</vt:lpstr>
      <vt:lpstr>高齡者V.S.有氧運動</vt:lpstr>
      <vt:lpstr>高齡者V.S.有氧運動</vt:lpstr>
      <vt:lpstr>有氧音樂的選擇</vt:lpstr>
      <vt:lpstr>情境設計</vt:lpstr>
      <vt:lpstr>理想的有氧運動包含…</vt:lpstr>
      <vt:lpstr>有氧運動基本動作_暖身、緩和</vt:lpstr>
      <vt:lpstr>有氧運動基本動作_心肺訓練</vt:lpstr>
      <vt:lpstr>動作選擇之原則</vt:lpstr>
      <vt:lpstr>高齡者團課注意事項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52</cp:revision>
  <dcterms:created xsi:type="dcterms:W3CDTF">2017-08-14T15:38:10Z</dcterms:created>
  <dcterms:modified xsi:type="dcterms:W3CDTF">2017-08-26T02:29:06Z</dcterms:modified>
</cp:coreProperties>
</file>